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86" r:id="rId2"/>
    <p:sldId id="376" r:id="rId3"/>
    <p:sldId id="354" r:id="rId4"/>
    <p:sldId id="380" r:id="rId5"/>
    <p:sldId id="378" r:id="rId6"/>
    <p:sldId id="377" r:id="rId7"/>
    <p:sldId id="379" r:id="rId8"/>
    <p:sldId id="381" r:id="rId9"/>
    <p:sldId id="382" r:id="rId10"/>
    <p:sldId id="384" r:id="rId11"/>
    <p:sldId id="385" r:id="rId12"/>
    <p:sldId id="3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CB8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6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562A-2A25-435E-8EA0-967D9EEA3C38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3988-04A7-4863-944D-45D1C858D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62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272808" cy="32548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Координационный совет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бразовательного кластера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Санчурского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email"/>
          <a:srcRect/>
          <a:stretch/>
        </p:blipFill>
        <p:spPr>
          <a:xfrm>
            <a:off x="89756" y="228600"/>
            <a:ext cx="8964488" cy="132739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0" flipH="1" flipV="1">
            <a:off x="7092280" y="260648"/>
            <a:ext cx="1957561" cy="12582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28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ера Витальевна\Downloads\2023-01-25_07-37-41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7854" t="18920" r="5781" b="8738"/>
          <a:stretch>
            <a:fillRect/>
          </a:stretch>
        </p:blipFill>
        <p:spPr bwMode="auto">
          <a:xfrm>
            <a:off x="971600" y="1412776"/>
            <a:ext cx="7560840" cy="5066542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email"/>
          <a:srcRect b="7779"/>
          <a:stretch/>
        </p:blipFill>
        <p:spPr>
          <a:xfrm>
            <a:off x="467544" y="116632"/>
            <a:ext cx="8352928" cy="864096"/>
          </a:xfrm>
          <a:prstGeom prst="rect">
            <a:avLst/>
          </a:prstGeom>
        </p:spPr>
      </p:pic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4" cstate="print"/>
          <a:srcRect l="52925" t="9746" r="3378" b="12034"/>
          <a:stretch>
            <a:fillRect/>
          </a:stretch>
        </p:blipFill>
        <p:spPr bwMode="auto">
          <a:xfrm>
            <a:off x="7020272" y="116632"/>
            <a:ext cx="1024729" cy="832592"/>
          </a:xfrm>
          <a:prstGeom prst="rect">
            <a:avLst/>
          </a:prstGeom>
          <a:noFill/>
        </p:spPr>
      </p:pic>
      <p:pic>
        <p:nvPicPr>
          <p:cNvPr id="10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165304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467544" y="116632"/>
            <a:ext cx="8352928" cy="864096"/>
          </a:xfrm>
          <a:prstGeom prst="rect">
            <a:avLst/>
          </a:prstGeom>
        </p:spPr>
      </p:pic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020272" y="116632"/>
            <a:ext cx="1024729" cy="832592"/>
          </a:xfrm>
          <a:prstGeom prst="rect">
            <a:avLst/>
          </a:prstGeom>
          <a:noFill/>
        </p:spPr>
      </p:pic>
      <p:pic>
        <p:nvPicPr>
          <p:cNvPr id="1026" name="Picture 2" descr="C:\Users\Вера Витальевна\Downloads\2023-01-25_07-34-13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1206" t="20233" r="7862" b="14399"/>
          <a:stretch>
            <a:fillRect/>
          </a:stretch>
        </p:blipFill>
        <p:spPr bwMode="auto">
          <a:xfrm>
            <a:off x="251520" y="1196752"/>
            <a:ext cx="5572048" cy="3600400"/>
          </a:xfrm>
          <a:prstGeom prst="rect">
            <a:avLst/>
          </a:prstGeom>
          <a:noFill/>
        </p:spPr>
      </p:pic>
      <p:pic>
        <p:nvPicPr>
          <p:cNvPr id="1027" name="Picture 3" descr="C:\Users\Вера Витальевна\Downloads\2023-01-25_07-35-26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12832" t="20816" r="13028" b="10686"/>
          <a:stretch>
            <a:fillRect/>
          </a:stretch>
        </p:blipFill>
        <p:spPr bwMode="auto">
          <a:xfrm>
            <a:off x="4067944" y="2708920"/>
            <a:ext cx="4968552" cy="3672408"/>
          </a:xfrm>
          <a:prstGeom prst="rect">
            <a:avLst/>
          </a:prstGeom>
          <a:noFill/>
        </p:spPr>
      </p:pic>
      <p:pic>
        <p:nvPicPr>
          <p:cNvPr id="10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6165304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467544" y="116632"/>
            <a:ext cx="8352928" cy="864096"/>
          </a:xfrm>
          <a:prstGeom prst="rect">
            <a:avLst/>
          </a:prstGeom>
        </p:spPr>
      </p:pic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020272" y="116632"/>
            <a:ext cx="1024729" cy="832592"/>
          </a:xfrm>
          <a:prstGeom prst="rect">
            <a:avLst/>
          </a:prstGeom>
          <a:noFill/>
        </p:spPr>
      </p:pic>
      <p:pic>
        <p:nvPicPr>
          <p:cNvPr id="23554" name="Picture 2" descr="C:\Users\Вера Витальевна\Desktop\Проект НАСТАВНИЧЕСТВО\Nastavnichestv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7903841" cy="5388654"/>
          </a:xfrm>
          <a:prstGeom prst="rect">
            <a:avLst/>
          </a:prstGeom>
          <a:noFill/>
        </p:spPr>
      </p:pic>
      <p:pic>
        <p:nvPicPr>
          <p:cNvPr id="8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093296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568952" cy="244827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Наставничество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организации: из опыта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131840" y="6021288"/>
            <a:ext cx="3240360" cy="422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email"/>
          <a:srcRect/>
          <a:stretch/>
        </p:blipFill>
        <p:spPr>
          <a:xfrm>
            <a:off x="89756" y="228600"/>
            <a:ext cx="8964488" cy="1327393"/>
          </a:xfrm>
          <a:prstGeom prst="rect">
            <a:avLst/>
          </a:prstGeom>
        </p:spPr>
      </p:pic>
      <p:pic>
        <p:nvPicPr>
          <p:cNvPr id="8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092280" y="260648"/>
            <a:ext cx="1456777" cy="1183632"/>
          </a:xfrm>
          <a:prstGeom prst="rect">
            <a:avLst/>
          </a:prstGeom>
          <a:noFill/>
        </p:spPr>
      </p:pic>
      <p:pic>
        <p:nvPicPr>
          <p:cNvPr id="6145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093296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28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3528" y="1340768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Национальные проекты России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179512" y="116632"/>
            <a:ext cx="8964488" cy="1008112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507711" y="116632"/>
            <a:ext cx="1240753" cy="1008112"/>
          </a:xfrm>
          <a:prstGeom prst="rect">
            <a:avLst/>
          </a:prstGeom>
          <a:noFill/>
        </p:spPr>
      </p:pic>
      <p:pic>
        <p:nvPicPr>
          <p:cNvPr id="1027" name="Picture 3" descr="C:\Users\Вера Витальевна\Desktop\Проект НАСТАВНИЧЕСТВО\contscho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4468360" cy="3096344"/>
          </a:xfrm>
          <a:prstGeom prst="rect">
            <a:avLst/>
          </a:prstGeom>
          <a:noFill/>
        </p:spPr>
      </p:pic>
      <p:pic>
        <p:nvPicPr>
          <p:cNvPr id="1029" name="Picture 5" descr="C:\Users\Вера Витальевна\Desktop\Проект НАСТАВНИЧЕСТВО\успех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420888"/>
            <a:ext cx="3085139" cy="3187976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093296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179512" y="116632"/>
            <a:ext cx="8964488" cy="1008112"/>
          </a:xfrm>
          <a:prstGeom prst="rect">
            <a:avLst/>
          </a:prstGeom>
        </p:spPr>
      </p:pic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507711" y="116632"/>
            <a:ext cx="1240753" cy="10081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1124744"/>
            <a:ext cx="896448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наставничества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628800"/>
          <a:ext cx="8784975" cy="4971804"/>
        </p:xfrm>
        <a:graphic>
          <a:graphicData uri="http://schemas.openxmlformats.org/drawingml/2006/table">
            <a:tbl>
              <a:tblPr/>
              <a:tblGrid>
                <a:gridCol w="1368152"/>
                <a:gridCol w="5819555"/>
                <a:gridCol w="1597268"/>
              </a:tblGrid>
              <a:tr h="27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Год/учебный год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 наставничества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наставляемых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Учитель/специалист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студент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Индистриально-педагогический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колледж г.Советск,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2019-2022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МарГУ, ОБЖ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МарГУ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физическая культура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ВятГУ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финансовый менеджмент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Оршанский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многопрофильный колледж им. И.К. Глушкова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начальные классы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ВятГУ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молодежная политика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Учитель-учитель (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учитель-стажист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 молодой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начальные классы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2019-2020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начальные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2020-2021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начальные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2021-2022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технология, начальные классы, история и обществознание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2022-2023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технология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594" y="1052736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03040" y="1340768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Термин «наставничество»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179512" y="116632"/>
            <a:ext cx="8964488" cy="1008112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15121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«Наставничество - универсальная технология передачи опыта, знаний, формирования навыков, компетенций,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ценностей через неформальное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взаимообогащающее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общение, основанное на доверии и партнерстве»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507711" y="116632"/>
            <a:ext cx="1240753" cy="1008112"/>
          </a:xfrm>
          <a:prstGeom prst="rect">
            <a:avLst/>
          </a:prstGeom>
          <a:noFill/>
        </p:spPr>
      </p:pic>
      <p:pic>
        <p:nvPicPr>
          <p:cNvPr id="5121" name="Picture 1" descr="C:\Users\Вера Витальевна\Downloads\2023-01-24_16-37-44.png"/>
          <p:cNvPicPr>
            <a:picLocks noChangeAspect="1" noChangeArrowheads="1"/>
          </p:cNvPicPr>
          <p:nvPr/>
        </p:nvPicPr>
        <p:blipFill>
          <a:blip r:embed="rId4" cstate="print"/>
          <a:srcRect l="35540" t="25960" r="13406" b="35101"/>
          <a:stretch>
            <a:fillRect/>
          </a:stretch>
        </p:blipFill>
        <p:spPr bwMode="auto">
          <a:xfrm>
            <a:off x="4499992" y="4077072"/>
            <a:ext cx="4248472" cy="2592288"/>
          </a:xfrm>
          <a:prstGeom prst="rect">
            <a:avLst/>
          </a:prstGeom>
          <a:noFill/>
        </p:spPr>
      </p:pic>
      <p:pic>
        <p:nvPicPr>
          <p:cNvPr id="8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334687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03040" y="148478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 наставничества обучающихся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179512" y="116632"/>
            <a:ext cx="8964488" cy="1008112"/>
          </a:xfrm>
          <a:prstGeom prst="rect">
            <a:avLst/>
          </a:prstGeom>
        </p:spPr>
      </p:pic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507711" y="116632"/>
            <a:ext cx="1240753" cy="1008112"/>
          </a:xfrm>
          <a:prstGeom prst="rect">
            <a:avLst/>
          </a:prstGeom>
          <a:noFill/>
        </p:spPr>
      </p:pic>
      <p:pic>
        <p:nvPicPr>
          <p:cNvPr id="2052" name="Picture 4" descr="C:\Users\Вера Витальевна\Downloads\2023-01-24_16-21-28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9453" t="30861" r="7998" b="35728"/>
          <a:stretch>
            <a:fillRect/>
          </a:stretch>
        </p:blipFill>
        <p:spPr bwMode="auto">
          <a:xfrm>
            <a:off x="467544" y="2852936"/>
            <a:ext cx="8208911" cy="30243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4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093296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179512" y="116632"/>
            <a:ext cx="8964488" cy="1008112"/>
          </a:xfrm>
          <a:prstGeom prst="rect">
            <a:avLst/>
          </a:prstGeom>
        </p:spPr>
      </p:pic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507711" y="116632"/>
            <a:ext cx="1240753" cy="1008112"/>
          </a:xfrm>
          <a:prstGeom prst="rect">
            <a:avLst/>
          </a:prstGeom>
          <a:noFill/>
        </p:spPr>
      </p:pic>
      <p:pic>
        <p:nvPicPr>
          <p:cNvPr id="3074" name="Picture 2" descr="C:\Users\Вера Витальевна\Downloads\2023-01-24_16-23-38.png"/>
          <p:cNvPicPr>
            <a:picLocks noChangeAspect="1" noChangeArrowheads="1"/>
          </p:cNvPicPr>
          <p:nvPr/>
        </p:nvPicPr>
        <p:blipFill>
          <a:blip r:embed="rId4" cstate="print"/>
          <a:srcRect l="19695" t="15223" r="9243" b="42854"/>
          <a:stretch>
            <a:fillRect/>
          </a:stretch>
        </p:blipFill>
        <p:spPr bwMode="auto">
          <a:xfrm>
            <a:off x="0" y="1700808"/>
            <a:ext cx="8928992" cy="4464496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1124744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внедрения целевой модели наставничества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093296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052736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 наставничества обучающихся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179512" y="116632"/>
            <a:ext cx="8964488" cy="1008112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50405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Всеобщая Декларация добровольчества, принятая на XVI Всемирной конференции Международной ассоциации добровольческих усилий (IAVE, Амстердам, январь, 2001 год)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Конвенцией о правах ребенка, одобренной Генеральной Ассамблеей ООН 20 ноября 1989 г., ратифицированной Постановлением ВС СССР от 13 июня 1990 г. N 1559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Резолюцией Европейского парламента 2011/2088(INI) от 1 декабря 2011 г. "О предотвращении преждевременного оставления школы"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Стратегия развития воспитания в Российской Федерации до 2025 года, утвержденная распоряжением Правительства Российской Федерации от 29 мая 2015 г. N 996-р.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Конституция Российской Федерации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Гражданский кодекс Российской Федерации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Трудовой кодекс Российской Федерации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Федеральный закон от 11 августа 1995 г. N 135-ФЗ "О благотворительной деятельности и благотворительных организациях"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Федеральный закон от 19 мая 1995 г. N 82-ФЗ "Об общественных объединениях"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Федеральный закон от 12 января 1996 г. N 7-ФЗ "О некоммерческих организациях"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Концепция содействия развитию благотворительной деятельности и добровольчества в Российской Федерации на период до 2025 года, утвержденная распоряжением Правительства Российской Федерации от 15 ноября 2019 г. N 2705-р)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Стратегия развития волонтерского движения в России, утвержденная на заседании Комитета Государственной Думы Российской Федерации по делам молодежи (протокол N 45 от 14 мая 2010 г.)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Основы государственной молодежной политики Российской Федерации на период до 2025 года, утвержденные распоряжением Правительства Российской Федерации от 29 ноября 2014 г. N 2403-Р)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Федеральный закон от 29 декабря 2012 г. N 273-ФЗ "Об образовании в Российской Федерации"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Распоряжение Министерства просвещения Российской Федерации от 25 декабря 2019 г. N Р-145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507711" y="116632"/>
            <a:ext cx="1240753" cy="1008112"/>
          </a:xfrm>
          <a:prstGeom prst="rect">
            <a:avLst/>
          </a:prstGeom>
          <a:noFill/>
        </p:spPr>
      </p:pic>
      <p:pic>
        <p:nvPicPr>
          <p:cNvPr id="8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484784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467544" y="116632"/>
            <a:ext cx="8352928" cy="864096"/>
          </a:xfrm>
          <a:prstGeom prst="rect">
            <a:avLst/>
          </a:prstGeom>
        </p:spPr>
      </p:pic>
      <p:pic>
        <p:nvPicPr>
          <p:cNvPr id="7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020272" y="116632"/>
            <a:ext cx="1024729" cy="832592"/>
          </a:xfrm>
          <a:prstGeom prst="rect">
            <a:avLst/>
          </a:prstGeom>
          <a:noFill/>
        </p:spPr>
      </p:pic>
      <p:pic>
        <p:nvPicPr>
          <p:cNvPr id="22530" name="Picture 2" descr="C:\Users\Вера Витальевна\Desktop\Проект НАСТАВНИЧЕСТВО\image001.png"/>
          <p:cNvPicPr>
            <a:picLocks noChangeAspect="1" noChangeArrowheads="1"/>
          </p:cNvPicPr>
          <p:nvPr/>
        </p:nvPicPr>
        <p:blipFill>
          <a:blip r:embed="rId4" cstate="print"/>
          <a:srcRect l="2932" t="2745" r="1280" b="954"/>
          <a:stretch>
            <a:fillRect/>
          </a:stretch>
        </p:blipFill>
        <p:spPr bwMode="auto">
          <a:xfrm>
            <a:off x="179512" y="1052736"/>
            <a:ext cx="8712968" cy="5805264"/>
          </a:xfrm>
          <a:prstGeom prst="rect">
            <a:avLst/>
          </a:prstGeom>
          <a:noFill/>
        </p:spPr>
      </p:pic>
      <p:pic>
        <p:nvPicPr>
          <p:cNvPr id="10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84784"/>
            <a:ext cx="1580406" cy="52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418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Координационный совет  Образовательного кластера Санчурского муниципального округа </vt:lpstr>
      <vt:lpstr>Наставничество  в образовательной организации: из опыта работы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 основных итогах модернизации системы образования» </dc:title>
  <dc:creator>school</dc:creator>
  <cp:lastModifiedBy>Вера Витальевна</cp:lastModifiedBy>
  <cp:revision>306</cp:revision>
  <dcterms:created xsi:type="dcterms:W3CDTF">2014-01-29T15:16:28Z</dcterms:created>
  <dcterms:modified xsi:type="dcterms:W3CDTF">2024-12-05T13:55:03Z</dcterms:modified>
</cp:coreProperties>
</file>